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>
        <p:scale>
          <a:sx n="100" d="100"/>
          <a:sy n="100" d="100"/>
        </p:scale>
        <p:origin x="-882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77307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92722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53555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0041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22630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3696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44065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22112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93417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2342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4012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D4A16E-F2CB-41E3-BEBB-F443B16EB021}" type="datetimeFigureOut">
              <a:rPr lang="en-US" smtClean="0"/>
              <a:t>2/24/2016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F759FB-C2D4-4367-B4D7-A8BC87FB97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34288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smtClean="0">
                <a:solidFill>
                  <a:srgbClr val="7030A0"/>
                </a:solidFill>
              </a:rPr>
              <a:t>Themes, loose ends &amp; new research topics</a:t>
            </a:r>
            <a:endParaRPr lang="en-US" sz="3600" b="1" dirty="0">
              <a:solidFill>
                <a:srgbClr val="7030A0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21390685"/>
              </p:ext>
            </p:extLst>
          </p:nvPr>
        </p:nvGraphicFramePr>
        <p:xfrm>
          <a:off x="381000" y="1275080"/>
          <a:ext cx="8610600" cy="53105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0200"/>
                <a:gridCol w="2870200"/>
                <a:gridCol w="2870200"/>
              </a:tblGrid>
              <a:tr h="358908"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THEMES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LOOSE ENDS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NEW RESEARCH TOPICS</a:t>
                      </a:r>
                      <a:endParaRPr lang="en-US" sz="1100" dirty="0"/>
                    </a:p>
                  </a:txBody>
                  <a:tcPr/>
                </a:tc>
              </a:tr>
              <a:tr h="880612">
                <a:tc>
                  <a:txBody>
                    <a:bodyPr/>
                    <a:lstStyle/>
                    <a:p>
                      <a:pPr marL="114300" indent="0">
                        <a:buFont typeface="+mj-lt"/>
                        <a:buNone/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</a:rPr>
                        <a:t>Sustainable land and water </a:t>
                      </a:r>
                      <a:r>
                        <a:rPr lang="en-US" sz="1100" dirty="0" smtClean="0">
                          <a:solidFill>
                            <a:srgbClr val="FF0000"/>
                          </a:solidFill>
                        </a:rPr>
                        <a:t>management</a:t>
                      </a:r>
                    </a:p>
                    <a:p>
                      <a:pPr marL="114300" indent="0">
                        <a:buFont typeface="+mj-lt"/>
                        <a:buNone/>
                      </a:pPr>
                      <a:endParaRPr lang="en-US" sz="1100" dirty="0" smtClean="0">
                        <a:solidFill>
                          <a:srgbClr val="FF0000"/>
                        </a:solidFill>
                      </a:endParaRPr>
                    </a:p>
                    <a:p>
                      <a:pPr marL="114300" indent="0">
                        <a:buFont typeface="+mj-lt"/>
                        <a:buNone/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</a:rPr>
                        <a:t>Landscape management and environmental</a:t>
                      </a:r>
                      <a:r>
                        <a:rPr lang="en-US" sz="1100" baseline="0" dirty="0" smtClean="0">
                          <a:solidFill>
                            <a:srgbClr val="FF0000"/>
                          </a:solidFill>
                        </a:rPr>
                        <a:t> health</a:t>
                      </a:r>
                      <a:endParaRPr lang="en-US" sz="11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marR="0" lvl="0" indent="-2286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Integrating scientific evidence from phase I into technology packages for scaling out in</a:t>
                      </a:r>
                      <a:r>
                        <a:rPr lang="en-US" sz="110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phase</a:t>
                      </a: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2:</a:t>
                      </a:r>
                    </a:p>
                    <a:p>
                      <a:pPr marL="628650" marR="0" lvl="1" indent="-1714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sz="1100" baseline="0" dirty="0" smtClean="0"/>
                        <a:t>Water management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sz="1100" baseline="0" dirty="0" smtClean="0">
                          <a:solidFill>
                            <a:schemeClr val="tx1"/>
                          </a:solidFill>
                        </a:rPr>
                        <a:t>1. Supplementary irrigation</a:t>
                      </a:r>
                      <a:endParaRPr lang="en-US" sz="1100" dirty="0" smtClean="0">
                        <a:solidFill>
                          <a:schemeClr val="tx1"/>
                        </a:solidFill>
                      </a:endParaRPr>
                    </a:p>
                    <a:p>
                      <a:pPr marL="0" lvl="0" indent="0">
                        <a:buFont typeface="+mj-lt"/>
                        <a:buNone/>
                      </a:pPr>
                      <a:r>
                        <a:rPr lang="en-US" sz="1100" dirty="0" smtClean="0"/>
                        <a:t>2. Tradeoff analysis on crop residue- livestock interactions, including irrigated fodder</a:t>
                      </a:r>
                    </a:p>
                    <a:p>
                      <a:pPr marL="0" lvl="0" indent="0">
                        <a:buFont typeface="+mj-lt"/>
                        <a:buNone/>
                      </a:pPr>
                      <a:r>
                        <a:rPr lang="en-US" sz="1100" dirty="0" smtClean="0"/>
                        <a:t>3</a:t>
                      </a:r>
                      <a:r>
                        <a:rPr lang="en-US" sz="1100" i="0" dirty="0" smtClean="0">
                          <a:solidFill>
                            <a:schemeClr val="tx1"/>
                          </a:solidFill>
                        </a:rPr>
                        <a:t>. </a:t>
                      </a:r>
                      <a:r>
                        <a:rPr lang="en-US" sz="1100" i="0" baseline="0" dirty="0" smtClean="0">
                          <a:solidFill>
                            <a:schemeClr val="tx1"/>
                          </a:solidFill>
                        </a:rPr>
                        <a:t>Enhancing and maintaining soil and water resources</a:t>
                      </a:r>
                      <a:endParaRPr lang="en-US" sz="1100" i="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1600200">
                <a:tc>
                  <a:txBody>
                    <a:bodyPr/>
                    <a:lstStyle/>
                    <a:p>
                      <a:pPr marL="11430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</a:rPr>
                        <a:t>Productivity enhancement through intensified</a:t>
                      </a:r>
                      <a:r>
                        <a:rPr lang="en-US" sz="1100" baseline="0" dirty="0" smtClean="0">
                          <a:solidFill>
                            <a:srgbClr val="FF0000"/>
                          </a:solidFill>
                        </a:rPr>
                        <a:t> crop-livestock systems</a:t>
                      </a:r>
                      <a:endParaRPr lang="en-US" sz="11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/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 Integrating scientific evidence from phase I into technology packages for scaling out in</a:t>
                      </a:r>
                      <a:r>
                        <a:rPr lang="en-US" sz="110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phase</a:t>
                      </a: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2: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Use of micro dealers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Cost benefit analysis 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Gender</a:t>
                      </a:r>
                      <a:r>
                        <a:rPr lang="en-US" sz="110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analysis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10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Shift in labour distribution</a:t>
                      </a:r>
                    </a:p>
                    <a:p>
                      <a:pPr marL="285750" lvl="0" indent="-285750">
                        <a:buFont typeface="Arial" panose="020B0604020202020204" pitchFamily="34" charset="0"/>
                        <a:buChar char="•"/>
                      </a:pPr>
                      <a:endParaRPr lang="en-US" sz="110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  <a:p>
                      <a:pPr marL="0" indent="0">
                        <a:buFont typeface="+mj-lt"/>
                        <a:buNone/>
                      </a:pP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2.</a:t>
                      </a:r>
                      <a:r>
                        <a:rPr lang="en-US" sz="110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Crop-livestock diversification and human nutrition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100" baseline="0" dirty="0" smtClean="0"/>
                        <a:t>3. Low productivity of beans in the maize/legume system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100" baseline="0" dirty="0" smtClean="0"/>
                        <a:t>4. Expansion of forage based research to meet different livestock needs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100" baseline="0" dirty="0" smtClean="0"/>
                        <a:t>5. Labour saving technologies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AutoNum type="arabicPeriod"/>
                      </a:pPr>
                      <a:r>
                        <a:rPr lang="en-US" sz="1100" dirty="0" smtClean="0"/>
                        <a:t>Agro-chemicals</a:t>
                      </a:r>
                      <a:r>
                        <a:rPr lang="en-US" sz="1100" baseline="0" dirty="0" smtClean="0"/>
                        <a:t> </a:t>
                      </a:r>
                      <a:r>
                        <a:rPr lang="en-US" sz="1100" dirty="0" smtClean="0"/>
                        <a:t>use and fate</a:t>
                      </a:r>
                    </a:p>
                    <a:p>
                      <a:pPr marL="228600" indent="-228600">
                        <a:buAutoNum type="arabicPeriod"/>
                      </a:pPr>
                      <a:r>
                        <a:rPr lang="en-US" sz="1100" dirty="0" smtClean="0"/>
                        <a:t>Strengthen crop-livestock re-programming</a:t>
                      </a:r>
                      <a:r>
                        <a:rPr lang="en-US" sz="1100" baseline="0" dirty="0" smtClean="0"/>
                        <a:t> (d</a:t>
                      </a:r>
                      <a:r>
                        <a:rPr lang="en-US" sz="1100" dirty="0" smtClean="0"/>
                        <a:t>ifferent livestock species )</a:t>
                      </a:r>
                    </a:p>
                    <a:p>
                      <a:pPr marL="228600" marR="0" lvl="0" indent="-2286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100" kern="1200" baseline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Risk management (crop insurance)</a:t>
                      </a:r>
                    </a:p>
                    <a:p>
                      <a:pPr marL="228600" indent="-228600">
                        <a:buAutoNum type="arabicPeriod"/>
                      </a:pPr>
                      <a:endParaRPr lang="en-US" sz="1100" dirty="0"/>
                    </a:p>
                  </a:txBody>
                  <a:tcPr/>
                </a:tc>
              </a:tr>
              <a:tr h="1415964">
                <a:tc>
                  <a:txBody>
                    <a:bodyPr/>
                    <a:lstStyle/>
                    <a:p>
                      <a:pPr marL="11430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sz="1100" dirty="0" smtClean="0">
                          <a:solidFill>
                            <a:srgbClr val="FF0000"/>
                          </a:solidFill>
                        </a:rPr>
                        <a:t>Food  and</a:t>
                      </a:r>
                      <a:r>
                        <a:rPr lang="en-US" sz="1100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1100" dirty="0" smtClean="0">
                          <a:solidFill>
                            <a:srgbClr val="FF0000"/>
                          </a:solidFill>
                        </a:rPr>
                        <a:t>feed safety, and post harvest management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 Integrating scientific evidence from phase I into technology packages for scaling out in</a:t>
                      </a:r>
                      <a:r>
                        <a:rPr lang="en-US" sz="110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100" kern="1200" baseline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phase</a:t>
                      </a:r>
                      <a:r>
                        <a:rPr lang="en-US" sz="1100" kern="120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2:</a:t>
                      </a:r>
                    </a:p>
                    <a:p>
                      <a:pPr marL="0" indent="0">
                        <a:buFont typeface="+mj-lt"/>
                        <a:buNone/>
                      </a:pPr>
                      <a:r>
                        <a:rPr lang="en-US" sz="1100" dirty="0" smtClean="0">
                          <a:solidFill>
                            <a:schemeClr val="tx1"/>
                          </a:solidFill>
                        </a:rPr>
                        <a:t>2. Food processing</a:t>
                      </a:r>
                      <a:r>
                        <a:rPr lang="en-US" sz="1100" baseline="0" dirty="0" smtClean="0">
                          <a:solidFill>
                            <a:schemeClr val="tx1"/>
                          </a:solidFill>
                        </a:rPr>
                        <a:t> and v</a:t>
                      </a:r>
                      <a:r>
                        <a:rPr lang="en-US" sz="1100" dirty="0" smtClean="0">
                          <a:solidFill>
                            <a:schemeClr val="tx1"/>
                          </a:solidFill>
                        </a:rPr>
                        <a:t>alue addition</a:t>
                      </a:r>
                    </a:p>
                    <a:p>
                      <a:pPr marL="0" indent="0">
                        <a:buFont typeface="+mj-lt"/>
                        <a:buNone/>
                      </a:pPr>
                      <a:endParaRPr lang="en-US" sz="11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1. Nutrition – value addition and food safety</a:t>
                      </a:r>
                      <a:endParaRPr lang="en-US" sz="11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3511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27383843"/>
              </p:ext>
            </p:extLst>
          </p:nvPr>
        </p:nvGraphicFramePr>
        <p:xfrm>
          <a:off x="228600" y="1275080"/>
          <a:ext cx="8686800" cy="3164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95600"/>
                <a:gridCol w="2895600"/>
                <a:gridCol w="28956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THEMES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LOOSE ENDS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NEW RESEARCH</a:t>
                      </a:r>
                      <a:r>
                        <a:rPr lang="en-US" sz="1100" baseline="0" dirty="0" smtClean="0"/>
                        <a:t> TOPICS </a:t>
                      </a:r>
                      <a:endParaRPr lang="en-US" sz="1100" dirty="0"/>
                    </a:p>
                  </a:txBody>
                  <a:tcPr/>
                </a:tc>
              </a:tr>
              <a:tr h="1325880">
                <a:tc>
                  <a:txBody>
                    <a:bodyPr/>
                    <a:lstStyle/>
                    <a:p>
                      <a:pPr marL="11430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sz="1100" kern="120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Markets,</a:t>
                      </a:r>
                      <a:r>
                        <a:rPr lang="en-US" sz="1100" kern="1200" baseline="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100" kern="120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institutions and</a:t>
                      </a:r>
                      <a:r>
                        <a:rPr lang="en-US" sz="1100" kern="1200" baseline="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partnerships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marR="0" indent="-3429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Making R4D platforms more effective and inclusive (</a:t>
                      </a:r>
                      <a:r>
                        <a:rPr lang="en-US" sz="1100" dirty="0" smtClean="0"/>
                        <a:t>facilitation, </a:t>
                      </a:r>
                      <a:r>
                        <a:rPr lang="en-US" sz="11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gender, youth, other actors)</a:t>
                      </a:r>
                    </a:p>
                    <a:p>
                      <a:pPr marL="342900" marR="0" indent="-3429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en-US" sz="1100" dirty="0" smtClean="0"/>
                        <a:t>Seed systems strengthening/business</a:t>
                      </a:r>
                      <a:r>
                        <a:rPr lang="en-US" sz="1100" baseline="0" dirty="0" smtClean="0"/>
                        <a:t> model (vegetables, forages and legumes)</a:t>
                      </a:r>
                    </a:p>
                    <a:p>
                      <a:pPr marL="342900" marR="0" indent="-3429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en-US" sz="1100" baseline="0" dirty="0" smtClean="0"/>
                        <a:t>Need to strengthen market linkages (private sector 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lvl="0" indent="0">
                        <a:buFont typeface="+mj-lt"/>
                        <a:buNone/>
                      </a:pPr>
                      <a:r>
                        <a:rPr lang="en-US" sz="1100" kern="1200" baseline="0" dirty="0" smtClean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1. Research on gender transformative approaches</a:t>
                      </a:r>
                      <a:endParaRPr lang="en-US" sz="1100" kern="1200" baseline="0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lvl="0" indent="0">
                        <a:buFont typeface="+mj-lt"/>
                        <a:buNone/>
                      </a:pPr>
                      <a:r>
                        <a:rPr lang="en-US" sz="1100" kern="1200" baseline="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Research on out scaling of technologies and networking (linked to RO 3 – scaling)</a:t>
                      </a:r>
                      <a:endParaRPr lang="en-US" sz="1100" kern="1200" dirty="0" smtClean="0">
                        <a:solidFill>
                          <a:srgbClr val="FF0000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r>
                        <a:rPr lang="en-US" sz="1100" baseline="0" dirty="0" smtClean="0"/>
                        <a:t>Investigating diffusion of the technologies </a:t>
                      </a:r>
                    </a:p>
                    <a:p>
                      <a:pPr marL="228600" marR="0" indent="-2286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en-US" sz="1100" baseline="0" dirty="0" smtClean="0"/>
                        <a:t>Strengthening partnerships incl. FtF initiatives </a:t>
                      </a:r>
                    </a:p>
                    <a:p>
                      <a:pPr marL="228600" marR="0" indent="-2286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arabicPeriod"/>
                        <a:tabLst/>
                        <a:defRPr/>
                      </a:pPr>
                      <a:r>
                        <a:rPr lang="en-US" sz="1100" dirty="0" smtClean="0"/>
                        <a:t>Testing applicability of farm typology characterization for scaling/targeting</a:t>
                      </a:r>
                      <a:r>
                        <a:rPr lang="en-US" sz="1100" baseline="0" dirty="0" smtClean="0"/>
                        <a:t> </a:t>
                      </a:r>
                      <a:endParaRPr lang="en-US" sz="11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228600" marR="0" indent="-2286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100" dirty="0" smtClean="0"/>
                        <a:t>Science of scaling (modeling, geospatial analysis, agro-dealer networks, information dissemination, ICT)</a:t>
                      </a:r>
                    </a:p>
                    <a:p>
                      <a:pPr marL="228600" marR="0" indent="-2286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AutoNum type="arabicPeriod"/>
                        <a:tabLst/>
                        <a:defRPr/>
                      </a:pPr>
                      <a:r>
                        <a:rPr lang="en-US" sz="1100" dirty="0" smtClean="0"/>
                        <a:t>Develop a decision support tools for farmers (data management,</a:t>
                      </a:r>
                      <a:r>
                        <a:rPr lang="en-US" sz="1100" baseline="0" dirty="0" smtClean="0"/>
                        <a:t> t</a:t>
                      </a:r>
                      <a:r>
                        <a:rPr lang="en-US" sz="1100" dirty="0" smtClean="0"/>
                        <a:t>ypologies,</a:t>
                      </a:r>
                      <a:r>
                        <a:rPr lang="en-US" sz="1100" baseline="0" dirty="0" smtClean="0"/>
                        <a:t> b</a:t>
                      </a:r>
                      <a:r>
                        <a:rPr lang="en-US" sz="1100" dirty="0" smtClean="0"/>
                        <a:t>aseline data)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11430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endParaRPr lang="en-US" sz="11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endParaRPr lang="en-US" sz="1100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1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/>
          </a:bodyPr>
          <a:lstStyle/>
          <a:p>
            <a:r>
              <a:rPr lang="en-US" sz="3600" b="1" dirty="0" smtClean="0">
                <a:solidFill>
                  <a:srgbClr val="7030A0"/>
                </a:solidFill>
              </a:rPr>
              <a:t>Themes, loose ends &amp; new research topics</a:t>
            </a:r>
            <a:endParaRPr lang="en-US" sz="36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2518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62000" y="1295400"/>
            <a:ext cx="5791200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Crosscutting </a:t>
            </a:r>
            <a:r>
              <a:rPr lang="en-US" dirty="0" smtClean="0"/>
              <a:t>:</a:t>
            </a:r>
            <a:endParaRPr lang="en-US" dirty="0" smtClean="0"/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smtClean="0"/>
              <a:t>Gender integration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smtClean="0"/>
              <a:t>Communication &amp; Knowledge management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smtClean="0"/>
              <a:t>Nutrition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smtClean="0"/>
              <a:t>Capacity </a:t>
            </a:r>
            <a:r>
              <a:rPr lang="en-US" dirty="0" smtClean="0"/>
              <a:t>development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Cross learning across </a:t>
            </a:r>
            <a:r>
              <a:rPr lang="en-US" dirty="0" smtClean="0"/>
              <a:t>sites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 smtClean="0"/>
              <a:t>Monitoring and Evaluation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4849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1029</TotalTime>
  <Words>349</Words>
  <Application>Microsoft Office PowerPoint</Application>
  <PresentationFormat>On-screen Show (4:3)</PresentationFormat>
  <Paragraphs>52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Themes, loose ends &amp; new research topics</vt:lpstr>
      <vt:lpstr>Themes, loose ends &amp; new research topics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Odhong, Jonathan (IITA)</dc:creator>
  <cp:lastModifiedBy>Odhong, Jonathan (IITA)</cp:lastModifiedBy>
  <cp:revision>28</cp:revision>
  <dcterms:created xsi:type="dcterms:W3CDTF">2016-02-24T14:21:40Z</dcterms:created>
  <dcterms:modified xsi:type="dcterms:W3CDTF">2016-02-25T07:33:17Z</dcterms:modified>
</cp:coreProperties>
</file>

<file path=docProps/thumbnail.jpeg>
</file>